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0" r:id="rId4"/>
    <p:sldId id="277" r:id="rId5"/>
    <p:sldId id="261" r:id="rId6"/>
    <p:sldId id="258" r:id="rId7"/>
    <p:sldId id="262" r:id="rId8"/>
    <p:sldId id="263" r:id="rId9"/>
    <p:sldId id="259" r:id="rId10"/>
    <p:sldId id="264" r:id="rId11"/>
    <p:sldId id="265" r:id="rId12"/>
    <p:sldId id="266" r:id="rId13"/>
    <p:sldId id="268" r:id="rId14"/>
    <p:sldId id="269" r:id="rId15"/>
    <p:sldId id="270" r:id="rId16"/>
    <p:sldId id="273" r:id="rId17"/>
    <p:sldId id="271" r:id="rId18"/>
    <p:sldId id="272" r:id="rId19"/>
    <p:sldId id="274" r:id="rId20"/>
    <p:sldId id="275" r:id="rId21"/>
    <p:sldId id="276"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D1549-61E1-4675-81A4-0A8A24AC7514}" type="datetimeFigureOut">
              <a:rPr lang="en-US" smtClean="0"/>
              <a:t>8/31/2017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FDD61-2BAD-4773-B9C2-134AC69391D1}" type="slidenum">
              <a:rPr lang="en-US" smtClean="0"/>
              <a:t>‹#›</a:t>
            </a:fld>
            <a:endParaRPr lang="en-US"/>
          </a:p>
        </p:txBody>
      </p:sp>
    </p:spTree>
    <p:extLst>
      <p:ext uri="{BB962C8B-B14F-4D97-AF65-F5344CB8AC3E}">
        <p14:creationId xmlns:p14="http://schemas.microsoft.com/office/powerpoint/2010/main" val="279970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 proposition that there can be “no health without mental health” (2005) has also been endorsed by the Pan American Health </a:t>
            </a:r>
            <a:r>
              <a:rPr lang="en-US" dirty="0" err="1" smtClean="0"/>
              <a:t>Organisation</a:t>
            </a:r>
            <a:r>
              <a:rPr lang="en-US" dirty="0" smtClean="0"/>
              <a:t>, the EU Council of Ministers, the World Federation of Mental Health, and the UK Royal College of Psychiatrists.</a:t>
            </a:r>
            <a:endParaRPr lang="en-US" dirty="0"/>
          </a:p>
        </p:txBody>
      </p:sp>
      <p:sp>
        <p:nvSpPr>
          <p:cNvPr id="4" name="Slide Number Placeholder 3"/>
          <p:cNvSpPr>
            <a:spLocks noGrp="1"/>
          </p:cNvSpPr>
          <p:nvPr>
            <p:ph type="sldNum" sz="quarter" idx="10"/>
          </p:nvPr>
        </p:nvSpPr>
        <p:spPr/>
        <p:txBody>
          <a:bodyPr/>
          <a:lstStyle/>
          <a:p>
            <a:fld id="{9F7FDD61-2BAD-4773-B9C2-134AC69391D1}" type="slidenum">
              <a:rPr lang="en-US" smtClean="0"/>
              <a:t>7</a:t>
            </a:fld>
            <a:endParaRPr lang="en-US"/>
          </a:p>
        </p:txBody>
      </p:sp>
    </p:spTree>
    <p:extLst>
      <p:ext uri="{BB962C8B-B14F-4D97-AF65-F5344CB8AC3E}">
        <p14:creationId xmlns:p14="http://schemas.microsoft.com/office/powerpoint/2010/main" val="413704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Prince et al 2007</a:t>
            </a:r>
            <a:endParaRPr lang="en-US" dirty="0"/>
          </a:p>
        </p:txBody>
      </p:sp>
      <p:sp>
        <p:nvSpPr>
          <p:cNvPr id="4" name="Slide Number Placeholder 3"/>
          <p:cNvSpPr>
            <a:spLocks noGrp="1"/>
          </p:cNvSpPr>
          <p:nvPr>
            <p:ph type="sldNum" sz="quarter" idx="10"/>
          </p:nvPr>
        </p:nvSpPr>
        <p:spPr/>
        <p:txBody>
          <a:bodyPr/>
          <a:lstStyle/>
          <a:p>
            <a:fld id="{9F7FDD61-2BAD-4773-B9C2-134AC69391D1}" type="slidenum">
              <a:rPr lang="en-US" smtClean="0"/>
              <a:t>8</a:t>
            </a:fld>
            <a:endParaRPr lang="en-US"/>
          </a:p>
        </p:txBody>
      </p:sp>
    </p:spTree>
    <p:extLst>
      <p:ext uri="{BB962C8B-B14F-4D97-AF65-F5344CB8AC3E}">
        <p14:creationId xmlns:p14="http://schemas.microsoft.com/office/powerpoint/2010/main" val="316998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who intend to quit smoking have higher self-rated</a:t>
            </a:r>
            <a:r>
              <a:rPr lang="en-US" baseline="0" dirty="0" smtClean="0"/>
              <a:t> health, so do citizens who vote.</a:t>
            </a:r>
          </a:p>
          <a:p>
            <a:r>
              <a:rPr lang="en-US" baseline="0" dirty="0" smtClean="0"/>
              <a:t>Lorraine at 95: loss of bridge partner </a:t>
            </a:r>
            <a:r>
              <a:rPr lang="en-US" baseline="0" dirty="0" smtClean="0">
                <a:sym typeface="Wingdings" panose="05000000000000000000" pitchFamily="2" charset="2"/>
              </a:rPr>
              <a:t> loss of social and physical activity  loss of physical and cognitive function, bone and brain mass</a:t>
            </a:r>
            <a:endParaRPr lang="en-US" dirty="0"/>
          </a:p>
        </p:txBody>
      </p:sp>
      <p:sp>
        <p:nvSpPr>
          <p:cNvPr id="4" name="Slide Number Placeholder 3"/>
          <p:cNvSpPr>
            <a:spLocks noGrp="1"/>
          </p:cNvSpPr>
          <p:nvPr>
            <p:ph type="sldNum" sz="quarter" idx="10"/>
          </p:nvPr>
        </p:nvSpPr>
        <p:spPr/>
        <p:txBody>
          <a:bodyPr/>
          <a:lstStyle/>
          <a:p>
            <a:fld id="{8EF25D54-7488-4F84-B76B-90BCFADB20DA}" type="slidenum">
              <a:rPr lang="en-US" smtClean="0"/>
              <a:t>13</a:t>
            </a:fld>
            <a:endParaRPr lang="en-US"/>
          </a:p>
        </p:txBody>
      </p:sp>
    </p:spTree>
    <p:extLst>
      <p:ext uri="{BB962C8B-B14F-4D97-AF65-F5344CB8AC3E}">
        <p14:creationId xmlns:p14="http://schemas.microsoft.com/office/powerpoint/2010/main" val="204446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Autonomy support: similar to MI</a:t>
            </a:r>
          </a:p>
          <a:p>
            <a:r>
              <a:rPr lang="en-US" altLang="en-US" dirty="0" smtClean="0"/>
              <a:t>Competence support: self-efficacy</a:t>
            </a:r>
            <a:r>
              <a:rPr lang="en-US" altLang="en-US" baseline="0" dirty="0" smtClean="0"/>
              <a:t> plus skills</a:t>
            </a:r>
          </a:p>
          <a:p>
            <a:r>
              <a:rPr lang="en-US" altLang="en-US" baseline="0" dirty="0" smtClean="0"/>
              <a:t>Relatedness support: learning what you want in connection with others (shared mind), not through non-interference</a:t>
            </a:r>
            <a:endParaRPr lang="en-US" altLang="en-US" dirty="0" smtClean="0"/>
          </a:p>
          <a:p>
            <a:r>
              <a:rPr lang="en-US" altLang="en-US" dirty="0" smtClean="0"/>
              <a:t>studies have demonstrated the role of need support and autonomous self-regulation in a variety of mental and physical health outcomes including depression, anxiety, somatization, quality of life, tobacco cessation, physical activity, weight loss, diabetes management,   dental health, and medication adherence [20].</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34C37E7-5C4B-4AB4-AFE6-77EE73A06AE6}" type="slidenum">
              <a:rPr lang="en-US" altLang="en-US" sz="1200"/>
              <a:pPr/>
              <a:t>18</a:t>
            </a:fld>
            <a:endParaRPr lang="en-US" altLang="en-US" sz="1200"/>
          </a:p>
        </p:txBody>
      </p:sp>
    </p:spTree>
    <p:extLst>
      <p:ext uri="{BB962C8B-B14F-4D97-AF65-F5344CB8AC3E}">
        <p14:creationId xmlns:p14="http://schemas.microsoft.com/office/powerpoint/2010/main" val="319831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AB17AFD-CFD3-4770-8FBC-47B2BB3C40F1}"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8E11C-8C8D-445E-84F7-C29DEFC42139}"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B17AFD-CFD3-4770-8FBC-47B2BB3C40F1}"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8E11C-8C8D-445E-84F7-C29DEFC421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B17AFD-CFD3-4770-8FBC-47B2BB3C40F1}" type="datetimeFigureOut">
              <a:rPr lang="en-US" smtClean="0"/>
              <a:t>8/31/2017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0F8E11C-8C8D-445E-84F7-C29DEFC421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B17AFD-CFD3-4770-8FBC-47B2BB3C40F1}"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8E11C-8C8D-445E-84F7-C29DEFC421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B17AFD-CFD3-4770-8FBC-47B2BB3C40F1}"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8E11C-8C8D-445E-84F7-C29DEFC4213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B17AFD-CFD3-4770-8FBC-47B2BB3C40F1}"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8E11C-8C8D-445E-84F7-C29DEFC421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B17AFD-CFD3-4770-8FBC-47B2BB3C40F1}"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8E11C-8C8D-445E-84F7-C29DEFC421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B17AFD-CFD3-4770-8FBC-47B2BB3C40F1}"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8E11C-8C8D-445E-84F7-C29DEFC421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17AFD-CFD3-4770-8FBC-47B2BB3C40F1}"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8E11C-8C8D-445E-84F7-C29DEFC421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B17AFD-CFD3-4770-8FBC-47B2BB3C40F1}"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8E11C-8C8D-445E-84F7-C29DEFC42139}"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AB17AFD-CFD3-4770-8FBC-47B2BB3C40F1}" type="datetimeFigureOut">
              <a:rPr lang="en-US" smtClean="0"/>
              <a:t>8/31/2017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0F8E11C-8C8D-445E-84F7-C29DEFC4213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AB17AFD-CFD3-4770-8FBC-47B2BB3C40F1}" type="datetimeFigureOut">
              <a:rPr lang="en-US" smtClean="0"/>
              <a:t>8/31/2017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0F8E11C-8C8D-445E-84F7-C29DEFC421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1162050"/>
          </a:xfrm>
        </p:spPr>
        <p:txBody>
          <a:bodyPr>
            <a:noAutofit/>
          </a:bodyPr>
          <a:lstStyle/>
          <a:p>
            <a:r>
              <a:rPr lang="en-US" sz="4400" dirty="0" smtClean="0"/>
              <a:t>Patient Agency:</a:t>
            </a:r>
            <a:br>
              <a:rPr lang="en-US" sz="4400" dirty="0" smtClean="0"/>
            </a:br>
            <a:r>
              <a:rPr lang="en-US" sz="4400" dirty="0" smtClean="0"/>
              <a:t>a focus for integrated care</a:t>
            </a:r>
            <a:endParaRPr lang="en-US" sz="4400" dirty="0"/>
          </a:p>
        </p:txBody>
      </p:sp>
      <p:sp>
        <p:nvSpPr>
          <p:cNvPr id="7" name="Content Placeholder 6"/>
          <p:cNvSpPr>
            <a:spLocks noGrp="1"/>
          </p:cNvSpPr>
          <p:nvPr>
            <p:ph idx="1"/>
          </p:nvPr>
        </p:nvSpPr>
        <p:spPr/>
        <p:txBody>
          <a:bodyPr/>
          <a:lstStyle/>
          <a:p>
            <a:endParaRPr lang="en-US" dirty="0"/>
          </a:p>
        </p:txBody>
      </p:sp>
      <p:sp>
        <p:nvSpPr>
          <p:cNvPr id="5" name="Text Placeholder 4"/>
          <p:cNvSpPr>
            <a:spLocks noGrp="1"/>
          </p:cNvSpPr>
          <p:nvPr>
            <p:ph type="body" sz="half" idx="2"/>
          </p:nvPr>
        </p:nvSpPr>
        <p:spPr>
          <a:xfrm>
            <a:off x="457200" y="1435100"/>
            <a:ext cx="3886200" cy="4691063"/>
          </a:xfrm>
        </p:spPr>
        <p:txBody>
          <a:bodyPr/>
          <a:lstStyle/>
          <a:p>
            <a:endParaRPr lang="en-US" sz="2400" dirty="0" smtClean="0"/>
          </a:p>
          <a:p>
            <a:r>
              <a:rPr lang="en-US" sz="2400" dirty="0" smtClean="0"/>
              <a:t>Mark Sullivan, MD, PhD</a:t>
            </a:r>
          </a:p>
          <a:p>
            <a:r>
              <a:rPr lang="en-US" sz="2000" dirty="0" smtClean="0"/>
              <a:t>Psychiatry and Behavioral Sciences</a:t>
            </a:r>
          </a:p>
          <a:p>
            <a:r>
              <a:rPr lang="en-US" sz="2000" dirty="0" smtClean="0"/>
              <a:t>Bioethics and Humanities</a:t>
            </a:r>
          </a:p>
          <a:p>
            <a:r>
              <a:rPr lang="en-US" sz="2000" dirty="0" smtClean="0"/>
              <a:t>Anesthesiology and Pain Medicine</a:t>
            </a:r>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069954373"/>
              </p:ext>
            </p:extLst>
          </p:nvPr>
        </p:nvGraphicFramePr>
        <p:xfrm>
          <a:off x="5562600" y="1793966"/>
          <a:ext cx="3153861" cy="4741189"/>
        </p:xfrm>
        <a:graphic>
          <a:graphicData uri="http://schemas.openxmlformats.org/presentationml/2006/ole">
            <mc:AlternateContent xmlns:mc="http://schemas.openxmlformats.org/markup-compatibility/2006">
              <mc:Choice xmlns:v="urn:schemas-microsoft-com:vml" Requires="v">
                <p:oleObj spid="_x0000_s2064" name="Acrobat Document" r:id="rId3" imgW="4333763" imgH="6514868" progId="AcroExch.Document.11">
                  <p:embed/>
                </p:oleObj>
              </mc:Choice>
              <mc:Fallback>
                <p:oleObj name="Acrobat Document" r:id="rId3" imgW="4333763" imgH="6514868" progId="AcroExch.Document.11">
                  <p:embed/>
                  <p:pic>
                    <p:nvPicPr>
                      <p:cNvPr id="0" name=""/>
                      <p:cNvPicPr/>
                      <p:nvPr/>
                    </p:nvPicPr>
                    <p:blipFill>
                      <a:blip r:embed="rId4"/>
                      <a:stretch>
                        <a:fillRect/>
                      </a:stretch>
                    </p:blipFill>
                    <p:spPr>
                      <a:xfrm>
                        <a:off x="5562600" y="1793966"/>
                        <a:ext cx="3153861" cy="4741189"/>
                      </a:xfrm>
                      <a:prstGeom prst="rect">
                        <a:avLst/>
                      </a:prstGeom>
                    </p:spPr>
                  </p:pic>
                </p:oleObj>
              </mc:Fallback>
            </mc:AlternateContent>
          </a:graphicData>
        </a:graphic>
      </p:graphicFrame>
    </p:spTree>
    <p:extLst>
      <p:ext uri="{BB962C8B-B14F-4D97-AF65-F5344CB8AC3E}">
        <p14:creationId xmlns:p14="http://schemas.microsoft.com/office/powerpoint/2010/main" val="219642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modern medical dream: </a:t>
            </a:r>
            <a:br>
              <a:rPr lang="en-US" dirty="0" smtClean="0"/>
            </a:br>
            <a:r>
              <a:rPr lang="en-US" dirty="0" smtClean="0"/>
              <a:t>evading the non-compliant patient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02281"/>
            <a:ext cx="4572000" cy="3747826"/>
          </a:xfrm>
          <a:prstGeom prst="rect">
            <a:avLst/>
          </a:prstGeom>
        </p:spPr>
      </p:pic>
    </p:spTree>
    <p:extLst>
      <p:ext uri="{BB962C8B-B14F-4D97-AF65-F5344CB8AC3E}">
        <p14:creationId xmlns:p14="http://schemas.microsoft.com/office/powerpoint/2010/main" val="411710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question:</a:t>
            </a:r>
          </a:p>
        </p:txBody>
      </p:sp>
      <p:sp>
        <p:nvSpPr>
          <p:cNvPr id="3" name="Content Placeholder 2"/>
          <p:cNvSpPr>
            <a:spLocks noGrp="1"/>
          </p:cNvSpPr>
          <p:nvPr>
            <p:ph idx="1"/>
          </p:nvPr>
        </p:nvSpPr>
        <p:spPr/>
        <p:txBody>
          <a:bodyPr>
            <a:normAutofit/>
          </a:bodyPr>
          <a:lstStyle/>
          <a:p>
            <a:r>
              <a:rPr lang="en-US" dirty="0" smtClean="0"/>
              <a:t>How are we to understand and promote the patient’s participation in the production of health?</a:t>
            </a:r>
          </a:p>
          <a:p>
            <a:endParaRPr lang="en-US" dirty="0" smtClean="0"/>
          </a:p>
        </p:txBody>
      </p:sp>
    </p:spTree>
    <p:extLst>
      <p:ext uri="{BB962C8B-B14F-4D97-AF65-F5344CB8AC3E}">
        <p14:creationId xmlns:p14="http://schemas.microsoft.com/office/powerpoint/2010/main" val="931955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argument about agency</a:t>
            </a:r>
            <a:endParaRPr lang="en-US" dirty="0"/>
          </a:p>
        </p:txBody>
      </p:sp>
      <p:sp>
        <p:nvSpPr>
          <p:cNvPr id="3" name="Content Placeholder 2"/>
          <p:cNvSpPr>
            <a:spLocks noGrp="1"/>
          </p:cNvSpPr>
          <p:nvPr>
            <p:ph idx="1"/>
          </p:nvPr>
        </p:nvSpPr>
        <p:spPr/>
        <p:txBody>
          <a:bodyPr>
            <a:normAutofit/>
          </a:bodyPr>
          <a:lstStyle/>
          <a:p>
            <a:r>
              <a:rPr lang="en-US" dirty="0"/>
              <a:t>Concept of health behavior retards integrated mental and physical health </a:t>
            </a:r>
            <a:r>
              <a:rPr lang="en-US" dirty="0" smtClean="0"/>
              <a:t>care</a:t>
            </a:r>
          </a:p>
          <a:p>
            <a:pPr lvl="1"/>
            <a:r>
              <a:rPr lang="en-US" dirty="0" smtClean="0"/>
              <a:t>Who accomplishes “behavior change”?</a:t>
            </a:r>
            <a:endParaRPr lang="en-US" dirty="0"/>
          </a:p>
          <a:p>
            <a:pPr lvl="1"/>
            <a:r>
              <a:rPr lang="en-US" dirty="0"/>
              <a:t>We seek not just an </a:t>
            </a:r>
            <a:r>
              <a:rPr lang="en-US" dirty="0" smtClean="0"/>
              <a:t>patient activated for pursuit of clinician goals, </a:t>
            </a:r>
            <a:r>
              <a:rPr lang="en-US" dirty="0"/>
              <a:t>but an autonomous patient who sets and pursues her own vital goals. </a:t>
            </a:r>
          </a:p>
          <a:p>
            <a:r>
              <a:rPr lang="en-US" dirty="0"/>
              <a:t>Patient agency is both the primary means and primary end of health care.</a:t>
            </a:r>
          </a:p>
        </p:txBody>
      </p:sp>
    </p:spTree>
    <p:extLst>
      <p:ext uri="{BB962C8B-B14F-4D97-AF65-F5344CB8AC3E}">
        <p14:creationId xmlns:p14="http://schemas.microsoft.com/office/powerpoint/2010/main" val="11041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a:defRPr/>
            </a:pPr>
            <a:r>
              <a:rPr lang="en-US" altLang="en-US" sz="4000" dirty="0"/>
              <a:t>How are action and health related?</a:t>
            </a:r>
            <a:br>
              <a:rPr lang="en-US" altLang="en-US" sz="4000" dirty="0"/>
            </a:br>
            <a:r>
              <a:rPr lang="en-US" altLang="en-US" sz="4000" dirty="0"/>
              <a:t> extrinsic and intrinsic</a:t>
            </a:r>
          </a:p>
        </p:txBody>
      </p:sp>
      <p:sp>
        <p:nvSpPr>
          <p:cNvPr id="47107" name="Content Placeholder 2"/>
          <p:cNvSpPr>
            <a:spLocks noGrp="1"/>
          </p:cNvSpPr>
          <p:nvPr>
            <p:ph idx="1"/>
          </p:nvPr>
        </p:nvSpPr>
        <p:spPr/>
        <p:txBody>
          <a:bodyPr>
            <a:normAutofit/>
          </a:bodyPr>
          <a:lstStyle/>
          <a:p>
            <a:r>
              <a:rPr lang="en-US" altLang="en-US" u="sng" dirty="0" smtClean="0"/>
              <a:t>Extrinsic</a:t>
            </a:r>
            <a:r>
              <a:rPr lang="en-US" altLang="en-US" dirty="0" smtClean="0"/>
              <a:t>: healthy action produces health- diet, exercise, medication adherence</a:t>
            </a:r>
          </a:p>
          <a:p>
            <a:pPr lvl="1"/>
            <a:r>
              <a:rPr lang="en-US" altLang="en-US" dirty="0" smtClean="0"/>
              <a:t>Unavoidable in chronic illness care</a:t>
            </a:r>
          </a:p>
          <a:p>
            <a:pPr lvl="1"/>
            <a:r>
              <a:rPr lang="en-US" altLang="en-US" dirty="0" smtClean="0"/>
              <a:t>BA and SA are central to integrated MH care</a:t>
            </a:r>
          </a:p>
          <a:p>
            <a:r>
              <a:rPr lang="en-US" altLang="en-US" u="sng" dirty="0" smtClean="0"/>
              <a:t>Intrinsic</a:t>
            </a:r>
            <a:r>
              <a:rPr lang="en-US" altLang="en-US" dirty="0" smtClean="0"/>
              <a:t>: meaningful action is an essential component of health: </a:t>
            </a:r>
            <a:r>
              <a:rPr lang="en-US" altLang="en-US" i="1" dirty="0" smtClean="0"/>
              <a:t>acting is being healthy</a:t>
            </a:r>
          </a:p>
          <a:p>
            <a:pPr lvl="1"/>
            <a:r>
              <a:rPr lang="en-US" altLang="en-US" dirty="0" smtClean="0"/>
              <a:t>Can mitigate and retard progress of pathology</a:t>
            </a:r>
          </a:p>
          <a:p>
            <a:pPr lvl="1"/>
            <a:r>
              <a:rPr lang="en-US" altLang="en-US" dirty="0" smtClean="0"/>
              <a:t>Organ impairments, activity restrictions, participation limitations– circular relationship</a:t>
            </a:r>
          </a:p>
        </p:txBody>
      </p:sp>
    </p:spTree>
    <p:extLst>
      <p:ext uri="{BB962C8B-B14F-4D97-AF65-F5344CB8AC3E}">
        <p14:creationId xmlns:p14="http://schemas.microsoft.com/office/powerpoint/2010/main" val="20489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pPr>
              <a:defRPr/>
            </a:pPr>
            <a:r>
              <a:rPr lang="en-US" altLang="en-US" smtClean="0">
                <a:solidFill>
                  <a:schemeClr val="accent1">
                    <a:satMod val="150000"/>
                  </a:schemeClr>
                </a:solidFill>
              </a:rPr>
              <a:t>Progress in conception </a:t>
            </a:r>
            <a:br>
              <a:rPr lang="en-US" altLang="en-US" smtClean="0">
                <a:solidFill>
                  <a:schemeClr val="accent1">
                    <a:satMod val="150000"/>
                  </a:schemeClr>
                </a:solidFill>
              </a:rPr>
            </a:br>
            <a:r>
              <a:rPr lang="en-US" altLang="en-US" smtClean="0">
                <a:solidFill>
                  <a:schemeClr val="accent1">
                    <a:satMod val="150000"/>
                  </a:schemeClr>
                </a:solidFill>
              </a:rPr>
              <a:t>of health behavior</a:t>
            </a:r>
          </a:p>
        </p:txBody>
      </p:sp>
      <p:sp>
        <p:nvSpPr>
          <p:cNvPr id="48131" name="Content Placeholder 2"/>
          <p:cNvSpPr>
            <a:spLocks noGrp="1"/>
          </p:cNvSpPr>
          <p:nvPr>
            <p:ph idx="1"/>
          </p:nvPr>
        </p:nvSpPr>
        <p:spPr/>
        <p:txBody>
          <a:bodyPr/>
          <a:lstStyle/>
          <a:p>
            <a:r>
              <a:rPr lang="en-US" altLang="en-US" dirty="0" smtClean="0"/>
              <a:t>Past:  Compliance, adherence</a:t>
            </a:r>
          </a:p>
          <a:p>
            <a:pPr lvl="1"/>
            <a:r>
              <a:rPr lang="en-US" altLang="en-US" dirty="0" smtClean="0"/>
              <a:t>Provide information to obedient patient</a:t>
            </a:r>
          </a:p>
          <a:p>
            <a:r>
              <a:rPr lang="en-US" altLang="en-US" dirty="0" smtClean="0"/>
              <a:t>Present: self-management of chronic illness</a:t>
            </a:r>
            <a:endParaRPr lang="en-US" altLang="en-US" dirty="0"/>
          </a:p>
          <a:p>
            <a:pPr lvl="1"/>
            <a:r>
              <a:rPr lang="en-US" altLang="en-US" dirty="0" smtClean="0"/>
              <a:t>Provides skills in responsive system (CCM)</a:t>
            </a:r>
          </a:p>
          <a:p>
            <a:pPr lvl="1"/>
            <a:r>
              <a:rPr lang="en-US" altLang="en-US" dirty="0" smtClean="0"/>
              <a:t>Patient goals=clinician goals (A1c, LDL, PHQ9)</a:t>
            </a:r>
          </a:p>
          <a:p>
            <a:r>
              <a:rPr lang="en-US" altLang="en-US" dirty="0" smtClean="0"/>
              <a:t>Future: patient empowerment</a:t>
            </a:r>
          </a:p>
          <a:p>
            <a:pPr lvl="1"/>
            <a:r>
              <a:rPr lang="en-US" altLang="en-US" sz="2545" dirty="0"/>
              <a:t>patient’s vital goals </a:t>
            </a:r>
            <a:r>
              <a:rPr lang="en-US" altLang="en-US" sz="2545" dirty="0">
                <a:sym typeface="Wingdings" panose="05000000000000000000" pitchFamily="2" charset="2"/>
              </a:rPr>
              <a:t> clinical goals</a:t>
            </a:r>
            <a:endParaRPr lang="en-US" altLang="en-US" sz="2545" dirty="0"/>
          </a:p>
          <a:p>
            <a:pPr lvl="1"/>
            <a:r>
              <a:rPr lang="en-US" altLang="en-US" sz="2545" dirty="0"/>
              <a:t>Focus on </a:t>
            </a:r>
            <a:r>
              <a:rPr lang="en-US" altLang="en-US" sz="2545" dirty="0" smtClean="0"/>
              <a:t>promotion </a:t>
            </a:r>
            <a:r>
              <a:rPr lang="en-US" altLang="en-US" sz="2545" dirty="0"/>
              <a:t>of healthy action</a:t>
            </a:r>
          </a:p>
          <a:p>
            <a:pPr lvl="1"/>
            <a:r>
              <a:rPr lang="en-US" altLang="en-US" sz="2545" dirty="0"/>
              <a:t>Emphasize intrinsic rather than extrinsic motivation</a:t>
            </a:r>
          </a:p>
        </p:txBody>
      </p:sp>
    </p:spTree>
    <p:extLst>
      <p:ext uri="{BB962C8B-B14F-4D97-AF65-F5344CB8AC3E}">
        <p14:creationId xmlns:p14="http://schemas.microsoft.com/office/powerpoint/2010/main" val="250338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3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pPr>
              <a:defRPr/>
            </a:pPr>
            <a:r>
              <a:rPr lang="en-US" altLang="en-US" dirty="0" smtClean="0">
                <a:solidFill>
                  <a:schemeClr val="accent1">
                    <a:satMod val="150000"/>
                  </a:schemeClr>
                </a:solidFill>
              </a:rPr>
              <a:t>Modern health psychology: </a:t>
            </a:r>
            <a:br>
              <a:rPr lang="en-US" altLang="en-US" dirty="0" smtClean="0">
                <a:solidFill>
                  <a:schemeClr val="accent1">
                    <a:satMod val="150000"/>
                  </a:schemeClr>
                </a:solidFill>
              </a:rPr>
            </a:br>
            <a:r>
              <a:rPr lang="en-US" altLang="en-US" dirty="0" smtClean="0">
                <a:solidFill>
                  <a:schemeClr val="accent1">
                    <a:satMod val="150000"/>
                  </a:schemeClr>
                </a:solidFill>
              </a:rPr>
              <a:t>patients become more active</a:t>
            </a:r>
          </a:p>
        </p:txBody>
      </p:sp>
      <p:sp>
        <p:nvSpPr>
          <p:cNvPr id="49155" name="Content Placeholder 2"/>
          <p:cNvSpPr>
            <a:spLocks noGrp="1"/>
          </p:cNvSpPr>
          <p:nvPr>
            <p:ph idx="1"/>
          </p:nvPr>
        </p:nvSpPr>
        <p:spPr/>
        <p:txBody>
          <a:bodyPr>
            <a:normAutofit fontScale="92500" lnSpcReduction="10000"/>
          </a:bodyPr>
          <a:lstStyle/>
          <a:p>
            <a:r>
              <a:rPr lang="en-US" altLang="en-US" dirty="0" smtClean="0"/>
              <a:t>From behavior to intentional action</a:t>
            </a:r>
          </a:p>
          <a:p>
            <a:pPr lvl="1"/>
            <a:r>
              <a:rPr lang="en-US" altLang="en-US" dirty="0" smtClean="0"/>
              <a:t>Bandura: patients “are agents of experience rather than simply </a:t>
            </a:r>
            <a:r>
              <a:rPr lang="en-US" altLang="en-US" dirty="0" err="1" smtClean="0"/>
              <a:t>undergoers</a:t>
            </a:r>
            <a:r>
              <a:rPr lang="en-US" altLang="en-US" dirty="0" smtClean="0"/>
              <a:t> of experience.”</a:t>
            </a:r>
          </a:p>
          <a:p>
            <a:pPr lvl="1"/>
            <a:r>
              <a:rPr lang="en-US" altLang="en-US" dirty="0" smtClean="0"/>
              <a:t>Shift from behavior </a:t>
            </a:r>
            <a:r>
              <a:rPr lang="en-US" altLang="en-US" dirty="0" err="1" smtClean="0"/>
              <a:t>reinforcers</a:t>
            </a:r>
            <a:r>
              <a:rPr lang="en-US" altLang="en-US" dirty="0" smtClean="0"/>
              <a:t> to confidence allowed advance from predicting to changing behavior </a:t>
            </a:r>
          </a:p>
          <a:p>
            <a:r>
              <a:rPr lang="en-US" altLang="en-US" dirty="0"/>
              <a:t>From confidence to personal importance  motivational interviewing (MI)</a:t>
            </a:r>
          </a:p>
          <a:p>
            <a:pPr lvl="1"/>
            <a:r>
              <a:rPr lang="en-US" altLang="en-US" sz="2909" dirty="0"/>
              <a:t>elicit rather than instill motivation for change</a:t>
            </a:r>
          </a:p>
          <a:p>
            <a:pPr lvl="1"/>
            <a:r>
              <a:rPr lang="en-US" altLang="en-US" sz="2909" dirty="0"/>
              <a:t>move conflict between aspirations and actions </a:t>
            </a:r>
            <a:r>
              <a:rPr lang="en-US" altLang="en-US" sz="2909" i="1" dirty="0"/>
              <a:t>inside</a:t>
            </a:r>
            <a:r>
              <a:rPr lang="en-US" altLang="en-US" sz="2909" dirty="0"/>
              <a:t> the patient</a:t>
            </a:r>
          </a:p>
        </p:txBody>
      </p:sp>
    </p:spTree>
    <p:extLst>
      <p:ext uri="{BB962C8B-B14F-4D97-AF65-F5344CB8AC3E}">
        <p14:creationId xmlns:p14="http://schemas.microsoft.com/office/powerpoint/2010/main" val="98881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pPr>
              <a:defRPr/>
            </a:pPr>
            <a:r>
              <a:rPr lang="en-US" altLang="en-US" smtClean="0">
                <a:solidFill>
                  <a:schemeClr val="accent1">
                    <a:satMod val="150000"/>
                  </a:schemeClr>
                </a:solidFill>
              </a:rPr>
              <a:t>Shared decision-making (SDM)</a:t>
            </a:r>
            <a:br>
              <a:rPr lang="en-US" altLang="en-US" smtClean="0">
                <a:solidFill>
                  <a:schemeClr val="accent1">
                    <a:satMod val="150000"/>
                  </a:schemeClr>
                </a:solidFill>
              </a:rPr>
            </a:br>
            <a:r>
              <a:rPr lang="en-US" altLang="en-US" sz="4000"/>
              <a:t>“pinnacle of patient-centered care”</a:t>
            </a:r>
          </a:p>
        </p:txBody>
      </p:sp>
      <p:sp>
        <p:nvSpPr>
          <p:cNvPr id="52227" name="Content Placeholder 2"/>
          <p:cNvSpPr>
            <a:spLocks noGrp="1"/>
          </p:cNvSpPr>
          <p:nvPr>
            <p:ph idx="1"/>
          </p:nvPr>
        </p:nvSpPr>
        <p:spPr/>
        <p:txBody>
          <a:bodyPr/>
          <a:lstStyle/>
          <a:p>
            <a:r>
              <a:rPr lang="en-US" altLang="en-US" dirty="0" smtClean="0"/>
              <a:t>SDM vs. informed consent</a:t>
            </a:r>
          </a:p>
          <a:p>
            <a:pPr lvl="1"/>
            <a:r>
              <a:rPr lang="en-US" altLang="en-US" u="sng" dirty="0" smtClean="0"/>
              <a:t>Aim</a:t>
            </a:r>
            <a:r>
              <a:rPr lang="en-US" altLang="en-US" dirty="0" smtClean="0"/>
              <a:t>: promoting vs. respecting autonomy</a:t>
            </a:r>
          </a:p>
          <a:p>
            <a:pPr lvl="1"/>
            <a:r>
              <a:rPr lang="en-US" altLang="en-US" u="sng" dirty="0" smtClean="0"/>
              <a:t>Refusals</a:t>
            </a:r>
            <a:r>
              <a:rPr lang="en-US" altLang="en-US" dirty="0" smtClean="0"/>
              <a:t>: negotiated not simply honored</a:t>
            </a:r>
          </a:p>
          <a:p>
            <a:pPr lvl="1"/>
            <a:r>
              <a:rPr lang="en-US" altLang="en-US" u="sng" dirty="0" smtClean="0"/>
              <a:t>Role</a:t>
            </a:r>
            <a:r>
              <a:rPr lang="en-US" altLang="en-US" dirty="0" smtClean="0"/>
              <a:t>: part of care not prior to care</a:t>
            </a:r>
          </a:p>
          <a:p>
            <a:pPr lvl="1"/>
            <a:r>
              <a:rPr lang="en-US" altLang="en-US" u="sng" dirty="0" smtClean="0"/>
              <a:t>Application</a:t>
            </a:r>
            <a:r>
              <a:rPr lang="en-US" altLang="en-US" dirty="0" smtClean="0"/>
              <a:t>: “preference sensitive decisions”</a:t>
            </a:r>
          </a:p>
          <a:p>
            <a:pPr lvl="1"/>
            <a:r>
              <a:rPr lang="en-US" altLang="en-US" u="sng" dirty="0" smtClean="0"/>
              <a:t>Setting</a:t>
            </a:r>
            <a:r>
              <a:rPr lang="en-US" altLang="en-US" dirty="0" smtClean="0"/>
              <a:t>: chronic rather than acute care</a:t>
            </a:r>
          </a:p>
          <a:p>
            <a:pPr lvl="1"/>
            <a:r>
              <a:rPr lang="en-US" altLang="en-US" u="sng" dirty="0" smtClean="0"/>
              <a:t>Process</a:t>
            </a:r>
            <a:r>
              <a:rPr lang="en-US" altLang="en-US" dirty="0" smtClean="0"/>
              <a:t>: collaboration rather than permission</a:t>
            </a:r>
          </a:p>
          <a:p>
            <a:pPr lvl="1"/>
            <a:r>
              <a:rPr lang="en-US" altLang="en-US" u="sng" dirty="0" smtClean="0"/>
              <a:t>Focus</a:t>
            </a:r>
            <a:r>
              <a:rPr lang="en-US" altLang="en-US" dirty="0" smtClean="0"/>
              <a:t>: goals rather than means</a:t>
            </a:r>
          </a:p>
          <a:p>
            <a:endParaRPr lang="en-US" altLang="en-US" dirty="0" smtClean="0"/>
          </a:p>
          <a:p>
            <a:pPr lvl="1"/>
            <a:endParaRPr lang="en-US" altLang="en-US" dirty="0" smtClean="0"/>
          </a:p>
        </p:txBody>
      </p:sp>
    </p:spTree>
    <p:extLst>
      <p:ext uri="{BB962C8B-B14F-4D97-AF65-F5344CB8AC3E}">
        <p14:creationId xmlns:p14="http://schemas.microsoft.com/office/powerpoint/2010/main" val="1182511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489" y="519545"/>
            <a:ext cx="8229023" cy="1108364"/>
          </a:xfrm>
        </p:spPr>
        <p:txBody>
          <a:bodyPr>
            <a:normAutofit fontScale="90000"/>
          </a:bodyPr>
          <a:lstStyle/>
          <a:p>
            <a:pPr>
              <a:defRPr/>
            </a:pPr>
            <a:r>
              <a:rPr lang="en-US" altLang="en-US" dirty="0" smtClean="0">
                <a:solidFill>
                  <a:schemeClr val="accent1">
                    <a:satMod val="150000"/>
                  </a:schemeClr>
                </a:solidFill>
              </a:rPr>
              <a:t>Approaches to health action: </a:t>
            </a:r>
            <a:br>
              <a:rPr lang="en-US" altLang="en-US" dirty="0" smtClean="0">
                <a:solidFill>
                  <a:schemeClr val="accent1">
                    <a:satMod val="150000"/>
                  </a:schemeClr>
                </a:solidFill>
              </a:rPr>
            </a:br>
            <a:r>
              <a:rPr lang="en-US" altLang="en-US" dirty="0" smtClean="0">
                <a:solidFill>
                  <a:schemeClr val="accent1">
                    <a:satMod val="150000"/>
                  </a:schemeClr>
                </a:solidFill>
              </a:rPr>
              <a:t>self-mgmt. vs self-transformation</a:t>
            </a:r>
            <a:br>
              <a:rPr lang="en-US" altLang="en-US" dirty="0" smtClean="0">
                <a:solidFill>
                  <a:schemeClr val="accent1">
                    <a:satMod val="150000"/>
                  </a:schemeClr>
                </a:solidFill>
              </a:rPr>
            </a:br>
            <a:endParaRPr lang="en-US" altLang="en-US" dirty="0" smtClean="0">
              <a:solidFill>
                <a:schemeClr val="accent1">
                  <a:satMod val="1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6811320"/>
              </p:ext>
            </p:extLst>
          </p:nvPr>
        </p:nvGraphicFramePr>
        <p:xfrm>
          <a:off x="457489" y="1922318"/>
          <a:ext cx="8478693" cy="3505489"/>
        </p:xfrm>
        <a:graphic>
          <a:graphicData uri="http://schemas.openxmlformats.org/drawingml/2006/table">
            <a:tbl>
              <a:tblPr/>
              <a:tblGrid>
                <a:gridCol w="1210829"/>
                <a:gridCol w="1212273"/>
                <a:gridCol w="1210830"/>
                <a:gridCol w="1173306"/>
                <a:gridCol w="1248353"/>
                <a:gridCol w="1212273"/>
                <a:gridCol w="1210829"/>
              </a:tblGrid>
              <a:tr h="525824">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b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Theory</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Social Cognitive Theory (SCT)</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MotivationaI</a:t>
                      </a:r>
                      <a:endParaRPr kumimoji="0" lang="en-US" altLang="en-US" sz="1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Interviewing (MI)</a:t>
                      </a:r>
                      <a:endParaRPr kumimoji="0" lang="en-US" altLang="en-US" sz="1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Health Action Process Approach (TTM or HAPA)</a:t>
                      </a:r>
                      <a:endParaRPr kumimoji="0" lang="en-US" altLang="en-US" sz="1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Self-Determination Theory (SDT)</a:t>
                      </a:r>
                      <a:endParaRPr kumimoji="0" lang="en-US" altLang="en-US" sz="1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Shared Decision Making (SDM)</a:t>
                      </a:r>
                      <a:endParaRPr kumimoji="0" lang="en-US" altLang="en-US" sz="1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Patient Empowerment</a:t>
                      </a:r>
                      <a:endParaRPr kumimoji="0" lang="en-US" altLang="en-US" sz="1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275">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Process</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Self-management (clinician goals, self vs. disease)</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gridSpan="3">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Self-transformation (internalized and intrinsic motivation</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1402195">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Goals for behavior change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[MEANS]</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Goals are product of capabilities</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(self-efficacy, outcome expectancies)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[CONFIDENCE]</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Goals arise from clinician agenda, who seeks grounds in patient aspirations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[IMPORTANCE]</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Operationalizes intention formation (goal setting) [IMPORTANCE]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separately from action execution (goal pursuit)</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[CONFIDENCE]</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Specifies ultimate goals: autonomy, relatedness, and competence, but not proximate  change goals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t>
                      </a:r>
                      <a:r>
                        <a:rPr kumimoji="0" lang="en-US" altLang="en-US" sz="9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INTERNALIZATION</a:t>
                      </a: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Unlike classical informed consent, both means and ends are negotiable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[HEALING</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DIALOGUE]</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Abjures pursuit of adherence in favor of facilitating patient goal pursuit</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[AUTONOMY]</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2195">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Self who takes action</a:t>
                      </a:r>
                      <a:endParaRPr kumimoji="0" lang="en-US" altLang="en-US" sz="1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Self is self-reflexive and socially shaped</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Self as site of potential ambivalence to be drawn upon</a:t>
                      </a:r>
                      <a:endParaRPr kumimoji="0" lang="en-US" altLang="en-US" sz="1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Health behavior seen as part of Health self-regulation</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Altered by internalization of new goals; as goals become intrinsic, self is transformed</a:t>
                      </a:r>
                      <a:endParaRPr kumimoji="0" lang="en-US" altLang="en-US" sz="1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Self of patient is in dialogue with clinician, and may be altered in the process (rather than a stable self, giving permission: informed consent)</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100">
                          <a:solidFill>
                            <a:schemeClr val="tx1"/>
                          </a:solidFill>
                          <a:latin typeface="Arial" panose="020B0604020202020204" pitchFamily="34" charset="0"/>
                        </a:defRPr>
                      </a:lvl1pPr>
                      <a:lvl2pPr marL="742950" indent="-285750">
                        <a:spcBef>
                          <a:spcPct val="20000"/>
                        </a:spcBef>
                        <a:defRPr sz="2600">
                          <a:solidFill>
                            <a:schemeClr val="tx1"/>
                          </a:solidFill>
                          <a:latin typeface="Arial" panose="020B0604020202020204" pitchFamily="34" charset="0"/>
                        </a:defRPr>
                      </a:lvl2pPr>
                      <a:lvl3pPr marL="1143000" indent="-228600">
                        <a:spcBef>
                          <a:spcPct val="20000"/>
                        </a:spcBef>
                        <a:defRPr sz="2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Empowerment explicitly aims for transformation of the patient rather than just self-management of illness</a:t>
                      </a: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0221" name="TextBox 4"/>
          <p:cNvSpPr txBox="1">
            <a:spLocks noChangeArrowheads="1"/>
          </p:cNvSpPr>
          <p:nvPr/>
        </p:nvSpPr>
        <p:spPr bwMode="auto">
          <a:xfrm>
            <a:off x="415637" y="5992091"/>
            <a:ext cx="8520545" cy="37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18" dirty="0" smtClean="0">
                <a:solidFill>
                  <a:schemeClr val="accent1">
                    <a:lumMod val="75000"/>
                  </a:schemeClr>
                </a:solidFill>
              </a:rPr>
              <a:t>Focus: </a:t>
            </a:r>
            <a:r>
              <a:rPr lang="en-US" altLang="en-US" sz="1818" u="sng" dirty="0">
                <a:solidFill>
                  <a:schemeClr val="accent1">
                    <a:lumMod val="75000"/>
                  </a:schemeClr>
                </a:solidFill>
              </a:rPr>
              <a:t>what</a:t>
            </a:r>
            <a:r>
              <a:rPr lang="en-US" altLang="en-US" sz="1818" dirty="0">
                <a:solidFill>
                  <a:schemeClr val="accent1">
                    <a:lumMod val="75000"/>
                  </a:schemeClr>
                </a:solidFill>
              </a:rPr>
              <a:t> is to be changed, </a:t>
            </a:r>
            <a:r>
              <a:rPr lang="en-US" altLang="en-US" sz="1818" u="sng" dirty="0">
                <a:solidFill>
                  <a:schemeClr val="accent1">
                    <a:lumMod val="75000"/>
                  </a:schemeClr>
                </a:solidFill>
              </a:rPr>
              <a:t>how</a:t>
            </a:r>
            <a:r>
              <a:rPr lang="en-US" altLang="en-US" sz="1818" dirty="0">
                <a:solidFill>
                  <a:schemeClr val="accent1">
                    <a:lumMod val="75000"/>
                  </a:schemeClr>
                </a:solidFill>
              </a:rPr>
              <a:t> to change</a:t>
            </a:r>
            <a:r>
              <a:rPr lang="en-US" altLang="en-US" sz="1818" dirty="0">
                <a:solidFill>
                  <a:schemeClr val="accent1">
                    <a:lumMod val="75000"/>
                  </a:schemeClr>
                </a:solidFill>
                <a:sym typeface="Wingdings" panose="05000000000000000000" pitchFamily="2" charset="2"/>
              </a:rPr>
              <a:t></a:t>
            </a:r>
            <a:r>
              <a:rPr lang="en-US" altLang="en-US" sz="1818" dirty="0">
                <a:solidFill>
                  <a:schemeClr val="accent1">
                    <a:lumMod val="75000"/>
                  </a:schemeClr>
                </a:solidFill>
              </a:rPr>
              <a:t> </a:t>
            </a:r>
            <a:r>
              <a:rPr lang="en-US" altLang="en-US" sz="1818" u="sng" dirty="0">
                <a:solidFill>
                  <a:schemeClr val="accent1">
                    <a:lumMod val="75000"/>
                  </a:schemeClr>
                </a:solidFill>
              </a:rPr>
              <a:t>why</a:t>
            </a:r>
            <a:r>
              <a:rPr lang="en-US" altLang="en-US" sz="1818" dirty="0">
                <a:solidFill>
                  <a:schemeClr val="accent1">
                    <a:lumMod val="75000"/>
                  </a:schemeClr>
                </a:solidFill>
              </a:rPr>
              <a:t> change, </a:t>
            </a:r>
            <a:r>
              <a:rPr lang="en-US" altLang="en-US" sz="1818" u="sng" dirty="0">
                <a:solidFill>
                  <a:schemeClr val="accent1">
                    <a:lumMod val="75000"/>
                  </a:schemeClr>
                </a:solidFill>
              </a:rPr>
              <a:t>who</a:t>
            </a:r>
            <a:r>
              <a:rPr lang="en-US" altLang="en-US" sz="1818" dirty="0">
                <a:solidFill>
                  <a:schemeClr val="accent1">
                    <a:lumMod val="75000"/>
                  </a:schemeClr>
                </a:solidFill>
              </a:rPr>
              <a:t> is changing</a:t>
            </a:r>
          </a:p>
        </p:txBody>
      </p:sp>
    </p:spTree>
    <p:extLst>
      <p:ext uri="{BB962C8B-B14F-4D97-AF65-F5344CB8AC3E}">
        <p14:creationId xmlns:p14="http://schemas.microsoft.com/office/powerpoint/2010/main" val="1078069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pPr>
              <a:defRPr/>
            </a:pPr>
            <a:r>
              <a:rPr lang="en-US" altLang="en-US" smtClean="0">
                <a:solidFill>
                  <a:schemeClr val="accent1">
                    <a:satMod val="150000"/>
                  </a:schemeClr>
                </a:solidFill>
              </a:rPr>
              <a:t>Self-determination theory:</a:t>
            </a:r>
            <a:br>
              <a:rPr lang="en-US" altLang="en-US" smtClean="0">
                <a:solidFill>
                  <a:schemeClr val="accent1">
                    <a:satMod val="150000"/>
                  </a:schemeClr>
                </a:solidFill>
              </a:rPr>
            </a:br>
            <a:r>
              <a:rPr lang="en-US" altLang="en-US" smtClean="0">
                <a:solidFill>
                  <a:schemeClr val="accent1">
                    <a:satMod val="150000"/>
                  </a:schemeClr>
                </a:solidFill>
              </a:rPr>
              <a:t>the quality of motivation</a:t>
            </a:r>
          </a:p>
        </p:txBody>
      </p:sp>
      <p:sp>
        <p:nvSpPr>
          <p:cNvPr id="51203" name="Content Placeholder 2"/>
          <p:cNvSpPr>
            <a:spLocks noGrp="1"/>
          </p:cNvSpPr>
          <p:nvPr>
            <p:ph idx="1"/>
          </p:nvPr>
        </p:nvSpPr>
        <p:spPr/>
        <p:txBody>
          <a:bodyPr/>
          <a:lstStyle/>
          <a:p>
            <a:r>
              <a:rPr lang="en-US" altLang="en-US" dirty="0" smtClean="0"/>
              <a:t>maintenance of new health behaviors requires patients to </a:t>
            </a:r>
            <a:r>
              <a:rPr lang="en-US" altLang="en-US" u="sng" dirty="0" smtClean="0"/>
              <a:t>internalize</a:t>
            </a:r>
            <a:r>
              <a:rPr lang="en-US" altLang="en-US" dirty="0" smtClean="0"/>
              <a:t> both skills  </a:t>
            </a:r>
            <a:r>
              <a:rPr lang="en-US" altLang="en-US" u="sng" dirty="0" smtClean="0"/>
              <a:t>and</a:t>
            </a:r>
            <a:r>
              <a:rPr lang="en-US" altLang="en-US" dirty="0" smtClean="0"/>
              <a:t> values for change </a:t>
            </a:r>
          </a:p>
          <a:p>
            <a:r>
              <a:rPr lang="en-US" altLang="en-US" dirty="0" smtClean="0"/>
              <a:t>Internalization promoted by support of:</a:t>
            </a:r>
          </a:p>
          <a:p>
            <a:pPr lvl="1"/>
            <a:r>
              <a:rPr lang="en-US" altLang="en-US" dirty="0" smtClean="0"/>
              <a:t>Autonomy: act intentionally c/w values</a:t>
            </a:r>
          </a:p>
          <a:p>
            <a:pPr lvl="1"/>
            <a:r>
              <a:rPr lang="en-US" altLang="en-US" dirty="0" smtClean="0"/>
              <a:t>Competence: confidence plus agency</a:t>
            </a:r>
          </a:p>
          <a:p>
            <a:pPr lvl="1"/>
            <a:r>
              <a:rPr lang="en-US" altLang="en-US" dirty="0" smtClean="0"/>
              <a:t>Relatedness: inclination to seek close </a:t>
            </a:r>
            <a:r>
              <a:rPr lang="en-US" altLang="en-US" dirty="0" err="1" smtClean="0"/>
              <a:t>relat</a:t>
            </a:r>
            <a:r>
              <a:rPr lang="en-US" altLang="en-US" dirty="0" smtClean="0"/>
              <a:t>.</a:t>
            </a:r>
          </a:p>
          <a:p>
            <a:endParaRPr lang="en-US" altLang="en-US" sz="2182" i="1" dirty="0" smtClean="0"/>
          </a:p>
          <a:p>
            <a:r>
              <a:rPr lang="en-US" altLang="en-US" sz="2182" i="1" dirty="0" smtClean="0"/>
              <a:t>Effective </a:t>
            </a:r>
            <a:r>
              <a:rPr lang="en-US" altLang="en-US" sz="2182" i="1" dirty="0"/>
              <a:t>for tobacco cessation, physical activity, weight loss, diabetes management, dental health, medication adherence </a:t>
            </a:r>
          </a:p>
        </p:txBody>
      </p:sp>
    </p:spTree>
    <p:extLst>
      <p:ext uri="{BB962C8B-B14F-4D97-AF65-F5344CB8AC3E}">
        <p14:creationId xmlns:p14="http://schemas.microsoft.com/office/powerpoint/2010/main" val="95612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defRPr/>
            </a:pPr>
            <a:r>
              <a:rPr lang="en-US" altLang="en-US" sz="3273"/>
              <a:t>Self-management or self-transformation?</a:t>
            </a:r>
            <a:br>
              <a:rPr lang="en-US" altLang="en-US" sz="3273"/>
            </a:br>
            <a:r>
              <a:rPr lang="en-US" altLang="en-US" sz="3273"/>
              <a:t>relationship between person and disease </a:t>
            </a:r>
          </a:p>
        </p:txBody>
      </p:sp>
      <p:sp>
        <p:nvSpPr>
          <p:cNvPr id="53251" name="Content Placeholder 2"/>
          <p:cNvSpPr>
            <a:spLocks noGrp="1"/>
          </p:cNvSpPr>
          <p:nvPr>
            <p:ph idx="1"/>
          </p:nvPr>
        </p:nvSpPr>
        <p:spPr/>
        <p:txBody>
          <a:bodyPr/>
          <a:lstStyle/>
          <a:p>
            <a:r>
              <a:rPr lang="en-US" altLang="en-US" dirty="0" smtClean="0"/>
              <a:t>Self-mgmt. of disease separate from self</a:t>
            </a:r>
          </a:p>
          <a:p>
            <a:pPr lvl="1"/>
            <a:r>
              <a:rPr lang="en-US" altLang="en-US" dirty="0" smtClean="0"/>
              <a:t>Mgmt. dictated by nature of disease</a:t>
            </a:r>
          </a:p>
          <a:p>
            <a:pPr lvl="1"/>
            <a:r>
              <a:rPr lang="en-US" altLang="en-US" dirty="0" smtClean="0"/>
              <a:t>Manage diabetes as professional would</a:t>
            </a:r>
          </a:p>
          <a:p>
            <a:pPr lvl="1"/>
            <a:r>
              <a:rPr lang="en-US" altLang="en-US" dirty="0" smtClean="0"/>
              <a:t>Little attention to threats to identity</a:t>
            </a:r>
          </a:p>
          <a:p>
            <a:r>
              <a:rPr lang="en-US" altLang="en-US" dirty="0" smtClean="0"/>
              <a:t>Consider self-management of depression</a:t>
            </a:r>
          </a:p>
          <a:p>
            <a:pPr lvl="1"/>
            <a:r>
              <a:rPr lang="en-US" altLang="en-US" dirty="0" smtClean="0"/>
              <a:t>Focused on </a:t>
            </a:r>
            <a:r>
              <a:rPr lang="en-US" altLang="en-US" i="1" dirty="0" smtClean="0"/>
              <a:t>both</a:t>
            </a:r>
            <a:r>
              <a:rPr lang="en-US" altLang="en-US" dirty="0" smtClean="0"/>
              <a:t> disease and person</a:t>
            </a:r>
          </a:p>
          <a:p>
            <a:pPr lvl="1"/>
            <a:r>
              <a:rPr lang="en-US" altLang="en-US" dirty="0" smtClean="0"/>
              <a:t>Disease goals and personal goals relevant</a:t>
            </a:r>
          </a:p>
          <a:p>
            <a:pPr lvl="1"/>
            <a:r>
              <a:rPr lang="en-US" altLang="en-US" dirty="0" smtClean="0"/>
              <a:t>Not just adherence, but agency and autonomy</a:t>
            </a:r>
          </a:p>
          <a:p>
            <a:pPr lvl="1"/>
            <a:endParaRPr lang="en-US" altLang="en-US" dirty="0" smtClean="0"/>
          </a:p>
        </p:txBody>
      </p:sp>
    </p:spTree>
    <p:extLst>
      <p:ext uri="{BB962C8B-B14F-4D97-AF65-F5344CB8AC3E}">
        <p14:creationId xmlns:p14="http://schemas.microsoft.com/office/powerpoint/2010/main" val="7136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Agenda</a:t>
            </a:r>
            <a:endParaRPr lang="en-US" sz="4000" dirty="0"/>
          </a:p>
        </p:txBody>
      </p:sp>
      <p:sp>
        <p:nvSpPr>
          <p:cNvPr id="3" name="Content Placeholder 2"/>
          <p:cNvSpPr>
            <a:spLocks noGrp="1"/>
          </p:cNvSpPr>
          <p:nvPr>
            <p:ph idx="1"/>
          </p:nvPr>
        </p:nvSpPr>
        <p:spPr>
          <a:xfrm>
            <a:off x="4343400" y="1743133"/>
            <a:ext cx="4596618" cy="4558885"/>
          </a:xfrm>
        </p:spPr>
        <p:txBody>
          <a:bodyPr/>
          <a:lstStyle/>
          <a:p>
            <a:endParaRPr lang="en-US" dirty="0"/>
          </a:p>
        </p:txBody>
      </p:sp>
      <p:sp>
        <p:nvSpPr>
          <p:cNvPr id="8" name="Text Placeholder 7"/>
          <p:cNvSpPr>
            <a:spLocks noGrp="1"/>
          </p:cNvSpPr>
          <p:nvPr>
            <p:ph type="body" sz="half" idx="2"/>
          </p:nvPr>
        </p:nvSpPr>
        <p:spPr>
          <a:xfrm>
            <a:off x="457200" y="1435100"/>
            <a:ext cx="3657600" cy="4691063"/>
          </a:xfrm>
        </p:spPr>
        <p:txBody>
          <a:bodyPr>
            <a:normAutofit/>
          </a:bodyPr>
          <a:lstStyle/>
          <a:p>
            <a:r>
              <a:rPr lang="en-US" sz="2400" dirty="0" smtClean="0"/>
              <a:t>1] Case study of integrating mental health care with chronic disease care </a:t>
            </a:r>
          </a:p>
          <a:p>
            <a:r>
              <a:rPr lang="en-US" sz="2400" dirty="0" smtClean="0"/>
              <a:t>2] Reconsidering clinical goals</a:t>
            </a:r>
          </a:p>
          <a:p>
            <a:r>
              <a:rPr lang="en-US" sz="2400" dirty="0" smtClean="0"/>
              <a:t>3] Reevaluating ethical guidance</a:t>
            </a:r>
          </a:p>
          <a:p>
            <a:endParaRPr lang="en-US" sz="2400" dirty="0" smtClean="0"/>
          </a:p>
          <a:p>
            <a:r>
              <a:rPr lang="en-US" sz="2400" dirty="0" smtClean="0"/>
              <a:t>No health without mental health </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676400"/>
            <a:ext cx="4623435" cy="4809815"/>
          </a:xfrm>
          <a:prstGeom prst="rect">
            <a:avLst/>
          </a:prstGeom>
        </p:spPr>
      </p:pic>
    </p:spTree>
    <p:extLst>
      <p:ext uri="{BB962C8B-B14F-4D97-AF65-F5344CB8AC3E}">
        <p14:creationId xmlns:p14="http://schemas.microsoft.com/office/powerpoint/2010/main" val="88131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a:defRPr/>
            </a:pPr>
            <a:r>
              <a:rPr lang="en-US" altLang="en-US" sz="3273"/>
              <a:t>Patient empowerment: broadening or subverting the self-management agenda?</a:t>
            </a:r>
            <a:br>
              <a:rPr lang="en-US" altLang="en-US" sz="3273"/>
            </a:br>
            <a:endParaRPr lang="en-US" altLang="en-US" sz="3273"/>
          </a:p>
        </p:txBody>
      </p:sp>
      <p:sp>
        <p:nvSpPr>
          <p:cNvPr id="54275" name="Content Placeholder 2"/>
          <p:cNvSpPr>
            <a:spLocks noGrp="1"/>
          </p:cNvSpPr>
          <p:nvPr>
            <p:ph idx="1"/>
          </p:nvPr>
        </p:nvSpPr>
        <p:spPr>
          <a:xfrm>
            <a:off x="457489" y="1697182"/>
            <a:ext cx="8229023" cy="4388716"/>
          </a:xfrm>
        </p:spPr>
        <p:txBody>
          <a:bodyPr/>
          <a:lstStyle/>
          <a:p>
            <a:r>
              <a:rPr lang="en-US" altLang="en-US" sz="2545" i="1" dirty="0"/>
              <a:t>“The empowerment approach requires changing from feeling responsible </a:t>
            </a:r>
            <a:r>
              <a:rPr lang="en-US" altLang="en-US" sz="2545" i="1" u="sng" dirty="0"/>
              <a:t>for</a:t>
            </a:r>
            <a:r>
              <a:rPr lang="en-US" altLang="en-US" sz="2545" i="1" dirty="0"/>
              <a:t> patients to feeling responsible </a:t>
            </a:r>
            <a:r>
              <a:rPr lang="en-US" altLang="en-US" sz="2545" i="1" u="sng" dirty="0"/>
              <a:t>to</a:t>
            </a:r>
            <a:r>
              <a:rPr lang="en-US" altLang="en-US" sz="2545" i="1" dirty="0"/>
              <a:t> patients.”--- Robert Anderson and Martha Funnell </a:t>
            </a:r>
          </a:p>
          <a:p>
            <a:endParaRPr lang="en-US" altLang="en-US" sz="2545" dirty="0" smtClean="0"/>
          </a:p>
          <a:p>
            <a:r>
              <a:rPr lang="en-US" altLang="en-US" sz="2545" dirty="0" smtClean="0"/>
              <a:t>Empowerment </a:t>
            </a:r>
            <a:r>
              <a:rPr lang="en-US" altLang="en-US" sz="2545" dirty="0"/>
              <a:t>is more about self-determination than self-management. “It is more a question of what you are than what you do.” (</a:t>
            </a:r>
            <a:r>
              <a:rPr lang="en-US" altLang="en-US" sz="2545" dirty="0" err="1"/>
              <a:t>Aujoulat</a:t>
            </a:r>
            <a:r>
              <a:rPr lang="en-US" altLang="en-US" sz="2545" dirty="0" smtClean="0"/>
              <a:t>)</a:t>
            </a:r>
          </a:p>
          <a:p>
            <a:endParaRPr lang="en-US" altLang="en-US" sz="2545" dirty="0"/>
          </a:p>
          <a:p>
            <a:r>
              <a:rPr lang="en-US" altLang="en-US" sz="2545" dirty="0" smtClean="0"/>
              <a:t>Empowerment is a combination of competence and autonomous self-regulation (Geoffrey Williams, SDT)</a:t>
            </a:r>
            <a:endParaRPr lang="en-US" altLang="en-US" sz="2545" dirty="0"/>
          </a:p>
        </p:txBody>
      </p:sp>
    </p:spTree>
    <p:extLst>
      <p:ext uri="{BB962C8B-B14F-4D97-AF65-F5344CB8AC3E}">
        <p14:creationId xmlns:p14="http://schemas.microsoft.com/office/powerpoint/2010/main" val="2934754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Empowerment as clinical outcome</a:t>
            </a:r>
            <a:endParaRPr lang="en-US" dirty="0"/>
          </a:p>
        </p:txBody>
      </p:sp>
      <p:sp>
        <p:nvSpPr>
          <p:cNvPr id="3" name="Content Placeholder 2"/>
          <p:cNvSpPr>
            <a:spLocks noGrp="1"/>
          </p:cNvSpPr>
          <p:nvPr>
            <p:ph idx="1"/>
          </p:nvPr>
        </p:nvSpPr>
        <p:spPr/>
        <p:txBody>
          <a:bodyPr/>
          <a:lstStyle/>
          <a:p>
            <a:r>
              <a:rPr lang="en-US" altLang="en-US" sz="2545" dirty="0" smtClean="0"/>
              <a:t>Empowerment as clinical process or outcome?</a:t>
            </a:r>
          </a:p>
          <a:p>
            <a:pPr lvl="1"/>
            <a:r>
              <a:rPr lang="en-US" altLang="en-US" sz="2145" dirty="0" smtClean="0"/>
              <a:t>Process: as a means toward other health outcomes: A1c, LDL…</a:t>
            </a:r>
          </a:p>
          <a:p>
            <a:pPr lvl="1"/>
            <a:r>
              <a:rPr lang="en-US" altLang="en-US" sz="2145" dirty="0" smtClean="0"/>
              <a:t>Outcome: as a component of health or marker of health</a:t>
            </a:r>
          </a:p>
          <a:p>
            <a:endParaRPr lang="en-US" altLang="en-US" sz="2545" dirty="0" smtClean="0"/>
          </a:p>
          <a:p>
            <a:r>
              <a:rPr lang="en-US" altLang="en-US" sz="2545" dirty="0" smtClean="0"/>
              <a:t>Empowerment </a:t>
            </a:r>
            <a:r>
              <a:rPr lang="en-US" altLang="en-US" sz="2545" dirty="0"/>
              <a:t>as fostering autonomy</a:t>
            </a:r>
          </a:p>
          <a:p>
            <a:pPr lvl="1"/>
            <a:r>
              <a:rPr lang="en-US" altLang="en-US" sz="2000" dirty="0"/>
              <a:t>Fostering the development of the patient as a </a:t>
            </a:r>
            <a:r>
              <a:rPr lang="en-US" altLang="en-US" sz="2000" dirty="0" smtClean="0"/>
              <a:t>subject in psychoanalysis and in diabetes care</a:t>
            </a:r>
            <a:endParaRPr lang="en-US" altLang="en-US" sz="2000" dirty="0"/>
          </a:p>
          <a:p>
            <a:pPr lvl="1"/>
            <a:r>
              <a:rPr lang="en-US" altLang="en-US" sz="2000" dirty="0" smtClean="0"/>
              <a:t> </a:t>
            </a:r>
            <a:r>
              <a:rPr lang="en-US" sz="2000" dirty="0"/>
              <a:t>Physicians are classically responsible </a:t>
            </a:r>
            <a:r>
              <a:rPr lang="en-US" sz="2000" u="sng" dirty="0"/>
              <a:t>for</a:t>
            </a:r>
            <a:r>
              <a:rPr lang="en-US" sz="2000" dirty="0"/>
              <a:t> their patients, analysts are responsible </a:t>
            </a:r>
            <a:r>
              <a:rPr lang="en-US" sz="2000" u="sng" dirty="0"/>
              <a:t>to</a:t>
            </a:r>
            <a:r>
              <a:rPr lang="en-US" sz="2000" dirty="0"/>
              <a:t> their patients. </a:t>
            </a:r>
            <a:endParaRPr lang="en-US" altLang="en-US" sz="2000" dirty="0" smtClean="0"/>
          </a:p>
          <a:p>
            <a:pPr lvl="1"/>
            <a:r>
              <a:rPr lang="en-US" altLang="en-US" sz="2000" dirty="0" smtClean="0"/>
              <a:t>Raises </a:t>
            </a:r>
            <a:r>
              <a:rPr lang="en-US" altLang="en-US" sz="2000" dirty="0"/>
              <a:t>the basic ethical question: how should you live your life?</a:t>
            </a:r>
          </a:p>
          <a:p>
            <a:endParaRPr lang="en-US" sz="2000" dirty="0"/>
          </a:p>
        </p:txBody>
      </p:sp>
    </p:spTree>
    <p:extLst>
      <p:ext uri="{BB962C8B-B14F-4D97-AF65-F5344CB8AC3E}">
        <p14:creationId xmlns:p14="http://schemas.microsoft.com/office/powerpoint/2010/main" val="234971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Darryl Thomas</a:t>
            </a:r>
            <a:endParaRPr lang="en-US" b="0" dirty="0"/>
          </a:p>
        </p:txBody>
      </p:sp>
      <p:sp>
        <p:nvSpPr>
          <p:cNvPr id="3" name="Content Placeholder 2"/>
          <p:cNvSpPr>
            <a:spLocks noGrp="1"/>
          </p:cNvSpPr>
          <p:nvPr>
            <p:ph idx="1"/>
          </p:nvPr>
        </p:nvSpPr>
        <p:spPr/>
        <p:txBody>
          <a:bodyPr>
            <a:normAutofit/>
          </a:bodyPr>
          <a:lstStyle/>
          <a:p>
            <a:r>
              <a:rPr lang="en-US" i="1" dirty="0" smtClean="0"/>
              <a:t>Darryl </a:t>
            </a:r>
            <a:r>
              <a:rPr lang="en-US" i="1" dirty="0"/>
              <a:t>felt guilty and even hopeless about his overeating and inability to exercise, he did not need any doctor telling him that he was a fat slob. He felt that way already. Eating felt really good after a long day at work and exercising did not. </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573352"/>
            <a:ext cx="3148584" cy="2080432"/>
          </a:xfrm>
          <a:prstGeom prst="rect">
            <a:avLst/>
          </a:prstGeom>
        </p:spPr>
      </p:pic>
    </p:spTree>
    <p:extLst>
      <p:ext uri="{BB962C8B-B14F-4D97-AF65-F5344CB8AC3E}">
        <p14:creationId xmlns:p14="http://schemas.microsoft.com/office/powerpoint/2010/main" val="775754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Darryl Thomas</a:t>
            </a:r>
          </a:p>
        </p:txBody>
      </p:sp>
      <p:sp>
        <p:nvSpPr>
          <p:cNvPr id="3" name="Content Placeholder 2"/>
          <p:cNvSpPr>
            <a:spLocks noGrp="1"/>
          </p:cNvSpPr>
          <p:nvPr>
            <p:ph idx="1"/>
          </p:nvPr>
        </p:nvSpPr>
        <p:spPr/>
        <p:txBody>
          <a:bodyPr/>
          <a:lstStyle/>
          <a:p>
            <a:r>
              <a:rPr lang="en-US" i="1" dirty="0" smtClean="0"/>
              <a:t>Darryl has started swimming before work with one of his colleagues, Ben.</a:t>
            </a:r>
          </a:p>
          <a:p>
            <a:r>
              <a:rPr lang="en-US" i="1" dirty="0" smtClean="0"/>
              <a:t>You </a:t>
            </a:r>
            <a:r>
              <a:rPr lang="en-US" i="1" dirty="0"/>
              <a:t>ask Daryl how it feels after swimming with Ben. He thinks for a minute, then says it feels really good. You ask him to tell you more. He says he feels relaxed and alert and happy. But it is so hard to get out of bed, especially when he has not slept well. It did help to have Ben coming to get him in the morning. </a:t>
            </a:r>
            <a:endParaRPr lang="en-US" dirty="0"/>
          </a:p>
          <a:p>
            <a:endParaRPr lang="en-US" dirty="0"/>
          </a:p>
        </p:txBody>
      </p:sp>
    </p:spTree>
    <p:extLst>
      <p:ext uri="{BB962C8B-B14F-4D97-AF65-F5344CB8AC3E}">
        <p14:creationId xmlns:p14="http://schemas.microsoft.com/office/powerpoint/2010/main" val="299054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agency</a:t>
            </a:r>
            <a:endParaRPr lang="en-US" dirty="0"/>
          </a:p>
        </p:txBody>
      </p:sp>
      <p:sp>
        <p:nvSpPr>
          <p:cNvPr id="3" name="Content Placeholder 2"/>
          <p:cNvSpPr>
            <a:spLocks noGrp="1"/>
          </p:cNvSpPr>
          <p:nvPr>
            <p:ph idx="1"/>
          </p:nvPr>
        </p:nvSpPr>
        <p:spPr/>
        <p:txBody>
          <a:bodyPr/>
          <a:lstStyle/>
          <a:p>
            <a:r>
              <a:rPr lang="en-US" dirty="0" smtClean="0"/>
              <a:t>Mental disorders impair patient participation</a:t>
            </a:r>
          </a:p>
          <a:p>
            <a:pPr lvl="1"/>
            <a:r>
              <a:rPr lang="en-US" dirty="0"/>
              <a:t>I</a:t>
            </a:r>
            <a:r>
              <a:rPr lang="en-US" dirty="0" smtClean="0"/>
              <a:t>n chronic illness care</a:t>
            </a:r>
          </a:p>
          <a:p>
            <a:pPr lvl="1"/>
            <a:r>
              <a:rPr lang="en-US" dirty="0" smtClean="0"/>
              <a:t>In health production generally</a:t>
            </a:r>
          </a:p>
          <a:p>
            <a:r>
              <a:rPr lang="en-US" dirty="0"/>
              <a:t>Patient agency is both the primary means and primary end of health care.</a:t>
            </a:r>
          </a:p>
          <a:p>
            <a:pPr lvl="1"/>
            <a:r>
              <a:rPr lang="en-US" dirty="0" smtClean="0"/>
              <a:t>Means: care must occur through the patient</a:t>
            </a:r>
          </a:p>
          <a:p>
            <a:pPr lvl="1"/>
            <a:r>
              <a:rPr lang="en-US" dirty="0" smtClean="0"/>
              <a:t>End: increasing the capacity for personally meaningful action is </a:t>
            </a:r>
            <a:r>
              <a:rPr lang="en-US" smtClean="0"/>
              <a:t>increasing health</a:t>
            </a:r>
            <a:endParaRPr lang="en-US" dirty="0" smtClean="0"/>
          </a:p>
          <a:p>
            <a:endParaRPr lang="en-US" dirty="0"/>
          </a:p>
        </p:txBody>
      </p:sp>
    </p:spTree>
    <p:extLst>
      <p:ext uri="{BB962C8B-B14F-4D97-AF65-F5344CB8AC3E}">
        <p14:creationId xmlns:p14="http://schemas.microsoft.com/office/powerpoint/2010/main" val="331224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Darryl Thomas</a:t>
            </a:r>
            <a:endParaRPr lang="en-US" dirty="0"/>
          </a:p>
        </p:txBody>
      </p:sp>
      <p:sp>
        <p:nvSpPr>
          <p:cNvPr id="6" name="Content Placeholder 5"/>
          <p:cNvSpPr>
            <a:spLocks noGrp="1"/>
          </p:cNvSpPr>
          <p:nvPr>
            <p:ph idx="1"/>
          </p:nvPr>
        </p:nvSpPr>
        <p:spPr/>
        <p:txBody>
          <a:bodyPr>
            <a:normAutofit/>
          </a:bodyPr>
          <a:lstStyle/>
          <a:p>
            <a:r>
              <a:rPr lang="en-US" dirty="0" smtClean="0"/>
              <a:t>47-year-old </a:t>
            </a:r>
            <a:r>
              <a:rPr lang="en-US" dirty="0"/>
              <a:t>man with a 5-year history of </a:t>
            </a:r>
            <a:r>
              <a:rPr lang="en-US" dirty="0" smtClean="0"/>
              <a:t>T2D. </a:t>
            </a:r>
          </a:p>
          <a:p>
            <a:r>
              <a:rPr lang="en-US" dirty="0" smtClean="0"/>
              <a:t>He </a:t>
            </a:r>
            <a:r>
              <a:rPr lang="en-US" dirty="0"/>
              <a:t>missed </a:t>
            </a:r>
            <a:r>
              <a:rPr lang="en-US" dirty="0" smtClean="0"/>
              <a:t>his PCP </a:t>
            </a:r>
            <a:r>
              <a:rPr lang="en-US" dirty="0"/>
              <a:t>appointment </a:t>
            </a:r>
            <a:r>
              <a:rPr lang="en-US" dirty="0" smtClean="0"/>
              <a:t>3 mo. </a:t>
            </a:r>
            <a:r>
              <a:rPr lang="en-US" dirty="0"/>
              <a:t>ago. </a:t>
            </a:r>
            <a:endParaRPr lang="en-US" dirty="0" smtClean="0"/>
          </a:p>
          <a:p>
            <a:r>
              <a:rPr lang="en-US" dirty="0" smtClean="0"/>
              <a:t>He complains of </a:t>
            </a:r>
            <a:r>
              <a:rPr lang="en-US" dirty="0"/>
              <a:t>“out of control sugars.” His current hemoglobin A1C value of 8.7% is an increase from 7.4% only 6 months ago. </a:t>
            </a:r>
            <a:endParaRPr lang="en-US" dirty="0" smtClean="0"/>
          </a:p>
          <a:p>
            <a:r>
              <a:rPr lang="en-US" dirty="0" smtClean="0"/>
              <a:t>He asks to increase </a:t>
            </a:r>
            <a:r>
              <a:rPr lang="en-US" dirty="0"/>
              <a:t>his gabapentin dose </a:t>
            </a:r>
            <a:r>
              <a:rPr lang="en-US" dirty="0" smtClean="0"/>
              <a:t>because </a:t>
            </a:r>
            <a:r>
              <a:rPr lang="en-US" dirty="0"/>
              <a:t>he is having more </a:t>
            </a:r>
            <a:r>
              <a:rPr lang="en-US" dirty="0" smtClean="0"/>
              <a:t>                            burning </a:t>
            </a:r>
            <a:r>
              <a:rPr lang="en-US" dirty="0"/>
              <a:t>neuropathy </a:t>
            </a:r>
            <a:r>
              <a:rPr lang="en-US" dirty="0" smtClean="0"/>
              <a:t>pain                  </a:t>
            </a:r>
            <a:r>
              <a:rPr lang="en-US" dirty="0"/>
              <a:t>in his feet during the past 3 months. </a:t>
            </a:r>
            <a:endParaRPr lang="en-US" dirty="0" smtClean="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976146"/>
            <a:ext cx="2538984" cy="1677638"/>
          </a:xfrm>
          <a:prstGeom prst="rect">
            <a:avLst/>
          </a:prstGeom>
        </p:spPr>
      </p:pic>
    </p:spTree>
    <p:extLst>
      <p:ext uri="{BB962C8B-B14F-4D97-AF65-F5344CB8AC3E}">
        <p14:creationId xmlns:p14="http://schemas.microsoft.com/office/powerpoint/2010/main" val="391349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Darryl Thomas</a:t>
            </a:r>
          </a:p>
        </p:txBody>
      </p:sp>
      <p:sp>
        <p:nvSpPr>
          <p:cNvPr id="3" name="Content Placeholder 2"/>
          <p:cNvSpPr>
            <a:spLocks noGrp="1"/>
          </p:cNvSpPr>
          <p:nvPr>
            <p:ph idx="1"/>
          </p:nvPr>
        </p:nvSpPr>
        <p:spPr/>
        <p:txBody>
          <a:bodyPr/>
          <a:lstStyle/>
          <a:p>
            <a:r>
              <a:rPr lang="en-US" dirty="0"/>
              <a:t>He seems more reserved than usual and is clearly frustrated by progressively worsening insomnia, fatigue, </a:t>
            </a:r>
            <a:r>
              <a:rPr lang="en-US" dirty="0" smtClean="0"/>
              <a:t>not enjoying </a:t>
            </a:r>
            <a:r>
              <a:rPr lang="en-US" dirty="0"/>
              <a:t>his usual activities, weight gain, </a:t>
            </a:r>
            <a:r>
              <a:rPr lang="en-US" dirty="0" smtClean="0"/>
              <a:t>poor concentration. </a:t>
            </a:r>
            <a:endParaRPr lang="en-US" dirty="0"/>
          </a:p>
          <a:p>
            <a:r>
              <a:rPr lang="en-US" dirty="0"/>
              <a:t>He believes his pain is at the root of all his problems, but you are not sure. You suspect Darryl may be depressed.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976146"/>
            <a:ext cx="2538984" cy="1677638"/>
          </a:xfrm>
          <a:prstGeom prst="rect">
            <a:avLst/>
          </a:prstGeom>
        </p:spPr>
      </p:pic>
    </p:spTree>
    <p:extLst>
      <p:ext uri="{BB962C8B-B14F-4D97-AF65-F5344CB8AC3E}">
        <p14:creationId xmlns:p14="http://schemas.microsoft.com/office/powerpoint/2010/main" val="110290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concerning Darryl</a:t>
            </a:r>
            <a:endParaRPr lang="en-US" dirty="0"/>
          </a:p>
        </p:txBody>
      </p:sp>
      <p:sp>
        <p:nvSpPr>
          <p:cNvPr id="3" name="Content Placeholder 2"/>
          <p:cNvSpPr>
            <a:spLocks noGrp="1"/>
          </p:cNvSpPr>
          <p:nvPr>
            <p:ph idx="1"/>
          </p:nvPr>
        </p:nvSpPr>
        <p:spPr/>
        <p:txBody>
          <a:bodyPr/>
          <a:lstStyle/>
          <a:p>
            <a:r>
              <a:rPr lang="en-US" dirty="0" smtClean="0"/>
              <a:t>What are the goals for Darryl’s care?</a:t>
            </a:r>
          </a:p>
          <a:p>
            <a:pPr lvl="1"/>
            <a:r>
              <a:rPr lang="en-US" dirty="0" smtClean="0"/>
              <a:t>Who chooses these?</a:t>
            </a:r>
          </a:p>
          <a:p>
            <a:pPr lvl="1"/>
            <a:r>
              <a:rPr lang="en-US" dirty="0" smtClean="0"/>
              <a:t>How are depression-related and diabetes-related goals integrated?</a:t>
            </a:r>
          </a:p>
          <a:p>
            <a:r>
              <a:rPr lang="en-US" dirty="0" smtClean="0"/>
              <a:t>Which therapies should be used for Darryl?</a:t>
            </a:r>
          </a:p>
          <a:p>
            <a:pPr lvl="1"/>
            <a:r>
              <a:rPr lang="en-US" dirty="0" smtClean="0"/>
              <a:t>Who chooses these? </a:t>
            </a:r>
          </a:p>
          <a:p>
            <a:pPr lvl="1"/>
            <a:r>
              <a:rPr lang="en-US" dirty="0" smtClean="0"/>
              <a:t>Can Darryl refuse or request specific therapies?</a:t>
            </a:r>
          </a:p>
          <a:p>
            <a:r>
              <a:rPr lang="en-US" dirty="0" smtClean="0"/>
              <a:t>How do we decide when Darryl’s care has been successful?</a:t>
            </a:r>
          </a:p>
          <a:p>
            <a:pPr lvl="1"/>
            <a:endParaRPr lang="en-US" dirty="0" smtClean="0"/>
          </a:p>
          <a:p>
            <a:pPr lvl="1"/>
            <a:endParaRPr lang="en-US" dirty="0"/>
          </a:p>
        </p:txBody>
      </p:sp>
    </p:spTree>
    <p:extLst>
      <p:ext uri="{BB962C8B-B14F-4D97-AF65-F5344CB8AC3E}">
        <p14:creationId xmlns:p14="http://schemas.microsoft.com/office/powerpoint/2010/main" val="357979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normAutofit fontScale="90000"/>
          </a:bodyPr>
          <a:lstStyle/>
          <a:p>
            <a:r>
              <a:rPr lang="en-US" dirty="0"/>
              <a:t>Reconsidering clinical </a:t>
            </a:r>
            <a:r>
              <a:rPr lang="en-US" dirty="0" smtClean="0"/>
              <a:t>goals:</a:t>
            </a:r>
            <a:br>
              <a:rPr lang="en-US" dirty="0" smtClean="0"/>
            </a:br>
            <a:r>
              <a:rPr lang="en-US" sz="4000" dirty="0" smtClean="0"/>
              <a:t>what are we aiming for with treatment?</a:t>
            </a:r>
            <a:r>
              <a:rPr lang="en-US" sz="4000" dirty="0"/>
              <a:t/>
            </a:r>
            <a:br>
              <a:rPr lang="en-US" sz="4000" dirty="0"/>
            </a:br>
            <a:endParaRPr lang="en-US" sz="4000" dirty="0"/>
          </a:p>
        </p:txBody>
      </p:sp>
      <p:sp>
        <p:nvSpPr>
          <p:cNvPr id="6" name="Content Placeholder 5"/>
          <p:cNvSpPr>
            <a:spLocks noGrp="1"/>
          </p:cNvSpPr>
          <p:nvPr>
            <p:ph idx="1"/>
          </p:nvPr>
        </p:nvSpPr>
        <p:spPr/>
        <p:txBody>
          <a:bodyPr/>
          <a:lstStyle/>
          <a:p>
            <a:r>
              <a:rPr lang="en-US" dirty="0" smtClean="0"/>
              <a:t>Cure: “I want the illness to go away forever.”</a:t>
            </a:r>
            <a:endParaRPr lang="en-US" dirty="0"/>
          </a:p>
          <a:p>
            <a:r>
              <a:rPr lang="en-US" dirty="0" smtClean="0"/>
              <a:t>Disease reduction: “get HbA1c below 7%”</a:t>
            </a:r>
          </a:p>
          <a:p>
            <a:r>
              <a:rPr lang="en-US" dirty="0" smtClean="0"/>
              <a:t>Symptom remission: “pain &lt; 5/10, PHQ9 &lt; 5”</a:t>
            </a:r>
            <a:endParaRPr lang="en-US" dirty="0"/>
          </a:p>
          <a:p>
            <a:r>
              <a:rPr lang="en-US" dirty="0" smtClean="0"/>
              <a:t>Patient satisfaction: “satisfied with my care”</a:t>
            </a:r>
            <a:endParaRPr lang="en-US" dirty="0"/>
          </a:p>
          <a:p>
            <a:r>
              <a:rPr lang="en-US" dirty="0"/>
              <a:t> </a:t>
            </a:r>
            <a:r>
              <a:rPr lang="en-US" dirty="0" smtClean="0"/>
              <a:t>Improved health: as measured by the above?</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648200"/>
            <a:ext cx="3048000" cy="2038546"/>
          </a:xfrm>
          <a:prstGeom prst="rect">
            <a:avLst/>
          </a:prstGeom>
        </p:spPr>
      </p:pic>
    </p:spTree>
    <p:extLst>
      <p:ext uri="{BB962C8B-B14F-4D97-AF65-F5344CB8AC3E}">
        <p14:creationId xmlns:p14="http://schemas.microsoft.com/office/powerpoint/2010/main" val="360383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lvl="1" algn="ctr" rtl="0">
              <a:spcBef>
                <a:spcPct val="0"/>
              </a:spcBef>
            </a:pPr>
            <a:r>
              <a:rPr lang="en-US" sz="3600" dirty="0" smtClean="0">
                <a:solidFill>
                  <a:schemeClr val="accent1"/>
                </a:solidFill>
              </a:rPr>
              <a:t>“No health without mental health” </a:t>
            </a:r>
            <a:br>
              <a:rPr lang="en-US" sz="3600" dirty="0" smtClean="0">
                <a:solidFill>
                  <a:schemeClr val="accent1"/>
                </a:solidFill>
              </a:rPr>
            </a:br>
            <a:r>
              <a:rPr lang="en-US" sz="3200" dirty="0" smtClean="0">
                <a:solidFill>
                  <a:schemeClr val="accent1"/>
                </a:solidFill>
              </a:rPr>
              <a:t>(Prince et al. </a:t>
            </a:r>
            <a:r>
              <a:rPr lang="en-US" sz="3200" i="1" dirty="0" smtClean="0">
                <a:solidFill>
                  <a:schemeClr val="accent1"/>
                </a:solidFill>
              </a:rPr>
              <a:t>Lancet</a:t>
            </a:r>
            <a:r>
              <a:rPr lang="en-US" sz="3200" dirty="0" smtClean="0">
                <a:solidFill>
                  <a:schemeClr val="accent1"/>
                </a:solidFill>
              </a:rPr>
              <a:t>, 2007)</a:t>
            </a:r>
            <a:br>
              <a:rPr lang="en-US" sz="3200" dirty="0" smtClean="0">
                <a:solidFill>
                  <a:schemeClr val="accent1"/>
                </a:solidFill>
              </a:rPr>
            </a:br>
            <a:endParaRPr lang="en-US" sz="3200"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US" dirty="0" smtClean="0"/>
              <a:t>“About </a:t>
            </a:r>
            <a:r>
              <a:rPr lang="en-US" dirty="0"/>
              <a:t>14% of the global burden of disease has been attributed to neuropsychiatric </a:t>
            </a:r>
            <a:r>
              <a:rPr lang="en-US" dirty="0" smtClean="0"/>
              <a:t>disorders…”</a:t>
            </a:r>
          </a:p>
          <a:p>
            <a:r>
              <a:rPr lang="en-US" dirty="0" smtClean="0"/>
              <a:t>“The </a:t>
            </a:r>
            <a:r>
              <a:rPr lang="en-US" dirty="0"/>
              <a:t>burden of mental disorders is likely to have been underestimated because of inadequate appreciation of the connectedness between mental illness and other health conditions. Because these interactions are protean, </a:t>
            </a:r>
            <a:r>
              <a:rPr lang="en-US" i="1" dirty="0"/>
              <a:t>there can be no health without mental health</a:t>
            </a:r>
            <a:r>
              <a:rPr lang="en-US" i="1" dirty="0" smtClean="0"/>
              <a:t>.”  </a:t>
            </a:r>
            <a:endParaRPr lang="en-US" i="1" dirty="0"/>
          </a:p>
        </p:txBody>
      </p:sp>
    </p:spTree>
    <p:extLst>
      <p:ext uri="{BB962C8B-B14F-4D97-AF65-F5344CB8AC3E}">
        <p14:creationId xmlns:p14="http://schemas.microsoft.com/office/powerpoint/2010/main" val="285465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a:t>
            </a:r>
            <a:r>
              <a:rPr lang="en-US" sz="3600" dirty="0" smtClean="0"/>
              <a:t>nteractions </a:t>
            </a:r>
            <a:r>
              <a:rPr lang="en-US" sz="3600" dirty="0"/>
              <a:t>between mental disorders and </a:t>
            </a:r>
            <a:r>
              <a:rPr lang="en-US" sz="3600" dirty="0" smtClean="0"/>
              <a:t>other health </a:t>
            </a:r>
            <a:r>
              <a:rPr lang="en-US" sz="3600" dirty="0"/>
              <a:t>conditions</a:t>
            </a:r>
          </a:p>
        </p:txBody>
      </p:sp>
      <p:sp>
        <p:nvSpPr>
          <p:cNvPr id="3" name="Content Placeholder 2"/>
          <p:cNvSpPr>
            <a:spLocks noGrp="1"/>
          </p:cNvSpPr>
          <p:nvPr>
            <p:ph idx="1"/>
          </p:nvPr>
        </p:nvSpPr>
        <p:spPr/>
        <p:txBody>
          <a:bodyPr>
            <a:normAutofit fontScale="85000" lnSpcReduction="10000"/>
          </a:bodyPr>
          <a:lstStyle/>
          <a:p>
            <a:r>
              <a:rPr lang="en-US" sz="3300" dirty="0"/>
              <a:t>Mental disorders </a:t>
            </a:r>
            <a:r>
              <a:rPr lang="en-US" sz="3300" dirty="0" smtClean="0"/>
              <a:t>may increase </a:t>
            </a:r>
            <a:r>
              <a:rPr lang="en-US" sz="3300" dirty="0"/>
              <a:t>rate of </a:t>
            </a:r>
            <a:r>
              <a:rPr lang="en-US" sz="3300" dirty="0" smtClean="0"/>
              <a:t>health cond.</a:t>
            </a:r>
          </a:p>
          <a:p>
            <a:pPr lvl="1"/>
            <a:r>
              <a:rPr lang="en-US" dirty="0" smtClean="0"/>
              <a:t>Behavioral risks: inactivity, obesity, smoking…</a:t>
            </a:r>
          </a:p>
          <a:p>
            <a:pPr lvl="1"/>
            <a:r>
              <a:rPr lang="en-US" dirty="0" smtClean="0"/>
              <a:t>Shared biological effects: cortisol, inflammation…</a:t>
            </a:r>
          </a:p>
          <a:p>
            <a:pPr lvl="1"/>
            <a:r>
              <a:rPr lang="en-US" dirty="0" smtClean="0"/>
              <a:t>Common genetic and environmental risk factors</a:t>
            </a:r>
          </a:p>
          <a:p>
            <a:r>
              <a:rPr lang="en-US" dirty="0" smtClean="0"/>
              <a:t>Health cond. may increase rate of mental disorder</a:t>
            </a:r>
          </a:p>
          <a:p>
            <a:pPr lvl="1"/>
            <a:r>
              <a:rPr lang="en-US" dirty="0" smtClean="0"/>
              <a:t>Direct effects on brain</a:t>
            </a:r>
          </a:p>
          <a:p>
            <a:pPr lvl="1"/>
            <a:r>
              <a:rPr lang="en-US" dirty="0" smtClean="0"/>
              <a:t>Psychological burden of chronic disease</a:t>
            </a:r>
          </a:p>
          <a:p>
            <a:r>
              <a:rPr lang="en-US" dirty="0" smtClean="0"/>
              <a:t>Mental disorders may affect treatment and outcome</a:t>
            </a:r>
          </a:p>
          <a:p>
            <a:pPr lvl="1"/>
            <a:r>
              <a:rPr lang="en-US" dirty="0"/>
              <a:t>D</a:t>
            </a:r>
            <a:r>
              <a:rPr lang="en-US" dirty="0" smtClean="0"/>
              <a:t>elay help-seeking</a:t>
            </a:r>
          </a:p>
          <a:p>
            <a:pPr lvl="1"/>
            <a:r>
              <a:rPr lang="en-US" dirty="0" smtClean="0"/>
              <a:t>Decrease adherence to medication, behavior change</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406809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252728"/>
          </a:xfrm>
        </p:spPr>
        <p:txBody>
          <a:bodyPr>
            <a:normAutofit fontScale="90000"/>
          </a:bodyPr>
          <a:lstStyle/>
          <a:p>
            <a:r>
              <a:rPr lang="en-US" dirty="0"/>
              <a:t>Reevaluating ethical </a:t>
            </a:r>
            <a:r>
              <a:rPr lang="en-US" dirty="0" smtClean="0"/>
              <a:t>guidance: </a:t>
            </a:r>
            <a:br>
              <a:rPr lang="en-US" dirty="0" smtClean="0"/>
            </a:br>
            <a:r>
              <a:rPr lang="en-US" dirty="0" smtClean="0"/>
              <a:t>how should we respect Darryl?</a:t>
            </a:r>
            <a:r>
              <a:rPr lang="en-US" dirty="0"/>
              <a:t/>
            </a:r>
            <a:br>
              <a:rPr lang="en-US" dirty="0"/>
            </a:b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Bioethics: we respect Darryl as a person by respecting his autonomy </a:t>
            </a:r>
          </a:p>
          <a:p>
            <a:pPr lvl="1"/>
            <a:r>
              <a:rPr lang="en-US" dirty="0" smtClean="0"/>
              <a:t>Autonomy = capacity for self-determination</a:t>
            </a:r>
          </a:p>
          <a:p>
            <a:pPr lvl="1"/>
            <a:r>
              <a:rPr lang="en-US" dirty="0" smtClean="0"/>
              <a:t>Generally operationalized as informed consent</a:t>
            </a:r>
            <a:endParaRPr lang="en-US" dirty="0"/>
          </a:p>
          <a:p>
            <a:r>
              <a:rPr lang="en-US" dirty="0" smtClean="0"/>
              <a:t>But isn’t this capacity precisely what is impaired in patients with mental disorders? </a:t>
            </a:r>
          </a:p>
          <a:p>
            <a:r>
              <a:rPr lang="en-US" dirty="0" smtClean="0"/>
              <a:t> Do we have an obligation to restore or foster Darryl’s autonomy?</a:t>
            </a:r>
          </a:p>
          <a:p>
            <a:pPr lvl="1"/>
            <a:r>
              <a:rPr lang="en-US" dirty="0" smtClean="0"/>
              <a:t>Decisional autonomy</a:t>
            </a:r>
          </a:p>
          <a:p>
            <a:pPr lvl="1"/>
            <a:r>
              <a:rPr lang="en-US" dirty="0" smtClean="0"/>
              <a:t>Agency to do and be things of value</a:t>
            </a:r>
            <a:endParaRPr lang="en-US" dirty="0"/>
          </a:p>
          <a:p>
            <a:endParaRPr lang="en-US" dirty="0"/>
          </a:p>
        </p:txBody>
      </p:sp>
    </p:spTree>
    <p:extLst>
      <p:ext uri="{BB962C8B-B14F-4D97-AF65-F5344CB8AC3E}">
        <p14:creationId xmlns:p14="http://schemas.microsoft.com/office/powerpoint/2010/main" val="3085643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623</TotalTime>
  <Words>1747</Words>
  <Application>Microsoft Office PowerPoint</Application>
  <PresentationFormat>On-screen Show (4:3)</PresentationFormat>
  <Paragraphs>191</Paragraphs>
  <Slides>24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Module</vt:lpstr>
      <vt:lpstr>Acrobat Document</vt:lpstr>
      <vt:lpstr>Patient Agency: a focus for integrated care</vt:lpstr>
      <vt:lpstr>Agenda</vt:lpstr>
      <vt:lpstr>Case study: Darryl Thomas</vt:lpstr>
      <vt:lpstr>Case study: Darryl Thomas</vt:lpstr>
      <vt:lpstr>Questions concerning Darryl</vt:lpstr>
      <vt:lpstr>Reconsidering clinical goals: what are we aiming for with treatment? </vt:lpstr>
      <vt:lpstr>“No health without mental health”  (Prince et al. Lancet, 2007) </vt:lpstr>
      <vt:lpstr>Interactions between mental disorders and other health conditions</vt:lpstr>
      <vt:lpstr>Reevaluating ethical guidance:  how should we respect Darryl? </vt:lpstr>
      <vt:lpstr>The modern medical dream:  evading the non-compliant patient</vt:lpstr>
      <vt:lpstr>Overall question:</vt:lpstr>
      <vt:lpstr>My argument about agency</vt:lpstr>
      <vt:lpstr>How are action and health related?  extrinsic and intrinsic</vt:lpstr>
      <vt:lpstr>Progress in conception  of health behavior</vt:lpstr>
      <vt:lpstr>Modern health psychology:  patients become more active</vt:lpstr>
      <vt:lpstr>Shared decision-making (SDM) “pinnacle of patient-centered care”</vt:lpstr>
      <vt:lpstr>Approaches to health action:  self-mgmt. vs self-transformation </vt:lpstr>
      <vt:lpstr>Self-determination theory: the quality of motivation</vt:lpstr>
      <vt:lpstr>Self-management or self-transformation? relationship between person and disease </vt:lpstr>
      <vt:lpstr>Patient empowerment: broadening or subverting the self-management agenda? </vt:lpstr>
      <vt:lpstr>Empowerment as clinical outcome</vt:lpstr>
      <vt:lpstr>Case study: Darryl Thomas</vt:lpstr>
      <vt:lpstr>Case study: Darryl Thomas</vt:lpstr>
      <vt:lpstr>Patient agency</vt:lpstr>
    </vt:vector>
  </TitlesOfParts>
  <Company>UW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Agency: a focus for integrated care</dc:title>
  <dc:creator>Sullivan, Mark D</dc:creator>
  <cp:lastModifiedBy>Sullivan, Mark D</cp:lastModifiedBy>
  <cp:revision>27</cp:revision>
  <dcterms:created xsi:type="dcterms:W3CDTF">2017-07-11T20:01:18Z</dcterms:created>
  <dcterms:modified xsi:type="dcterms:W3CDTF">2017-08-31T16:43:37Z</dcterms:modified>
</cp:coreProperties>
</file>